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3" r:id="rId9"/>
    <p:sldId id="266" r:id="rId10"/>
    <p:sldId id="267" r:id="rId11"/>
    <p:sldId id="268" r:id="rId12"/>
    <p:sldId id="269" r:id="rId13"/>
    <p:sldId id="270" r:id="rId14"/>
    <p:sldId id="271" r:id="rId15"/>
    <p:sldId id="272" r:id="rId16"/>
    <p:sldId id="264" r:id="rId17"/>
    <p:sldId id="273" r:id="rId18"/>
    <p:sldId id="275" r:id="rId19"/>
    <p:sldId id="274"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5484" autoAdjust="0"/>
  </p:normalViewPr>
  <p:slideViewPr>
    <p:cSldViewPr snapToGrid="0">
      <p:cViewPr varScale="1">
        <p:scale>
          <a:sx n="93" d="100"/>
          <a:sy n="93"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D56EE-3F20-4E60-BCD7-B1B1B1DDE574}" type="datetimeFigureOut">
              <a:rPr lang="zh-CN" altLang="en-US" smtClean="0"/>
              <a:t>2018/5/24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2C0B19-04D7-4C21-8A7F-53520FEA7F1A}" type="slidenum">
              <a:rPr lang="zh-CN" altLang="en-US" smtClean="0"/>
              <a:t>‹#›</a:t>
            </a:fld>
            <a:endParaRPr lang="zh-CN" altLang="en-US"/>
          </a:p>
        </p:txBody>
      </p:sp>
    </p:spTree>
    <p:extLst>
      <p:ext uri="{BB962C8B-B14F-4D97-AF65-F5344CB8AC3E}">
        <p14:creationId xmlns:p14="http://schemas.microsoft.com/office/powerpoint/2010/main" val="3908099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各位老师好，我们的项目是</a:t>
            </a:r>
            <a:r>
              <a:rPr lang="en-US" altLang="zh-CN" dirty="0" err="1"/>
              <a:t>WiFi</a:t>
            </a:r>
            <a:r>
              <a:rPr lang="zh-CN" altLang="en-US" dirty="0"/>
              <a:t>智能球泡灯应用场景设置，指导老师杨宇红，项目成员，胡炳城，林越川也就是我。我们设计的是一套运用</a:t>
            </a:r>
            <a:r>
              <a:rPr lang="en-US" altLang="zh-CN" dirty="0"/>
              <a:t>Android app </a:t>
            </a:r>
            <a:r>
              <a:rPr lang="zh-CN" altLang="en-US" dirty="0"/>
              <a:t>控制的打光装置。</a:t>
            </a:r>
          </a:p>
        </p:txBody>
      </p:sp>
      <p:sp>
        <p:nvSpPr>
          <p:cNvPr id="4" name="灯片编号占位符 3"/>
          <p:cNvSpPr>
            <a:spLocks noGrp="1"/>
          </p:cNvSpPr>
          <p:nvPr>
            <p:ph type="sldNum" sz="quarter" idx="10"/>
          </p:nvPr>
        </p:nvSpPr>
        <p:spPr/>
        <p:txBody>
          <a:bodyPr/>
          <a:lstStyle/>
          <a:p>
            <a:fld id="{542C0B19-04D7-4C21-8A7F-53520FEA7F1A}" type="slidenum">
              <a:rPr lang="zh-CN" altLang="en-US" smtClean="0"/>
              <a:t>1</a:t>
            </a:fld>
            <a:endParaRPr lang="zh-CN" altLang="en-US"/>
          </a:p>
        </p:txBody>
      </p:sp>
    </p:spTree>
    <p:extLst>
      <p:ext uri="{BB962C8B-B14F-4D97-AF65-F5344CB8AC3E}">
        <p14:creationId xmlns:p14="http://schemas.microsoft.com/office/powerpoint/2010/main" val="2219451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侧边栏</a:t>
            </a:r>
            <a:r>
              <a:rPr lang="en-US" altLang="zh-CN" sz="1200" kern="1200" dirty="0" err="1">
                <a:solidFill>
                  <a:schemeClr val="tx1"/>
                </a:solidFill>
                <a:effectLst/>
                <a:latin typeface="+mn-lt"/>
                <a:ea typeface="+mn-ea"/>
                <a:cs typeface="+mn-cs"/>
              </a:rPr>
              <a:t>NavigationView</a:t>
            </a:r>
            <a:r>
              <a:rPr lang="zh-CN" altLang="zh-CN" sz="1200" kern="1200" dirty="0">
                <a:solidFill>
                  <a:schemeClr val="tx1"/>
                </a:solidFill>
                <a:effectLst/>
                <a:latin typeface="+mn-lt"/>
                <a:ea typeface="+mn-ea"/>
                <a:cs typeface="+mn-cs"/>
              </a:rPr>
              <a:t>添加项目选择与个人信息页，且支持上下滑动；</a:t>
            </a:r>
            <a:r>
              <a:rPr lang="zh-CN"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542C0B19-04D7-4C21-8A7F-53520FEA7F1A}" type="slidenum">
              <a:rPr lang="zh-CN" altLang="en-US" smtClean="0"/>
              <a:t>10</a:t>
            </a:fld>
            <a:endParaRPr lang="zh-CN" altLang="en-US"/>
          </a:p>
        </p:txBody>
      </p:sp>
    </p:spTree>
    <p:extLst>
      <p:ext uri="{BB962C8B-B14F-4D97-AF65-F5344CB8AC3E}">
        <p14:creationId xmlns:p14="http://schemas.microsoft.com/office/powerpoint/2010/main" val="2460499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WiFi</a:t>
            </a:r>
            <a:r>
              <a:rPr kumimoji="1" lang="zh-CN" altLang="en-US" dirty="0"/>
              <a:t>连接页面实现了记住密码功能，让用户不用每个灯连接</a:t>
            </a:r>
            <a:r>
              <a:rPr kumimoji="1" lang="en-US" altLang="zh-CN" dirty="0" err="1"/>
              <a:t>Wifi</a:t>
            </a:r>
            <a:r>
              <a:rPr kumimoji="1" lang="zh-CN" altLang="en-US" dirty="0"/>
              <a:t>时都输一次密码</a:t>
            </a:r>
          </a:p>
        </p:txBody>
      </p:sp>
      <p:sp>
        <p:nvSpPr>
          <p:cNvPr id="4" name="幻灯片编号占位符 3"/>
          <p:cNvSpPr>
            <a:spLocks noGrp="1"/>
          </p:cNvSpPr>
          <p:nvPr>
            <p:ph type="sldNum" sz="quarter" idx="10"/>
          </p:nvPr>
        </p:nvSpPr>
        <p:spPr/>
        <p:txBody>
          <a:bodyPr/>
          <a:lstStyle/>
          <a:p>
            <a:fld id="{542C0B19-04D7-4C21-8A7F-53520FEA7F1A}" type="slidenum">
              <a:rPr lang="zh-CN" altLang="en-US" smtClean="0"/>
              <a:t>11</a:t>
            </a:fld>
            <a:endParaRPr lang="zh-CN" altLang="en-US"/>
          </a:p>
        </p:txBody>
      </p:sp>
    </p:spTree>
    <p:extLst>
      <p:ext uri="{BB962C8B-B14F-4D97-AF65-F5344CB8AC3E}">
        <p14:creationId xmlns:p14="http://schemas.microsoft.com/office/powerpoint/2010/main" val="1854785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scrool</a:t>
            </a:r>
            <a:r>
              <a:rPr kumimoji="1" lang="en-US" altLang="zh-Hans" dirty="0" err="1"/>
              <a:t>View</a:t>
            </a:r>
            <a:endParaRPr kumimoji="1" lang="zh-CN" altLang="en-US" dirty="0"/>
          </a:p>
        </p:txBody>
      </p:sp>
      <p:sp>
        <p:nvSpPr>
          <p:cNvPr id="4" name="幻灯片编号占位符 3"/>
          <p:cNvSpPr>
            <a:spLocks noGrp="1"/>
          </p:cNvSpPr>
          <p:nvPr>
            <p:ph type="sldNum" sz="quarter" idx="10"/>
          </p:nvPr>
        </p:nvSpPr>
        <p:spPr/>
        <p:txBody>
          <a:bodyPr/>
          <a:lstStyle/>
          <a:p>
            <a:fld id="{542C0B19-04D7-4C21-8A7F-53520FEA7F1A}" type="slidenum">
              <a:rPr lang="zh-CN" altLang="en-US" smtClean="0"/>
              <a:t>13</a:t>
            </a:fld>
            <a:endParaRPr lang="zh-CN" altLang="en-US"/>
          </a:p>
        </p:txBody>
      </p:sp>
    </p:spTree>
    <p:extLst>
      <p:ext uri="{BB962C8B-B14F-4D97-AF65-F5344CB8AC3E}">
        <p14:creationId xmlns:p14="http://schemas.microsoft.com/office/powerpoint/2010/main" val="951796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软件开发讲究持之以恒，坚持不懈。在没有经验的前提下需要不断试错，从而掌握某个控件的使用方法。</a:t>
            </a:r>
          </a:p>
          <a:p>
            <a:r>
              <a:rPr lang="zh-CN" altLang="zh-CN" sz="1200" kern="1200" dirty="0">
                <a:solidFill>
                  <a:schemeClr val="tx1"/>
                </a:solidFill>
                <a:effectLst/>
                <a:latin typeface="+mn-lt"/>
                <a:ea typeface="+mn-ea"/>
                <a:cs typeface="+mn-cs"/>
              </a:rPr>
              <a:t>在使用</a:t>
            </a:r>
            <a:r>
              <a:rPr lang="en-US" altLang="zh-CN" sz="1200" kern="1200" dirty="0" err="1">
                <a:solidFill>
                  <a:schemeClr val="tx1"/>
                </a:solidFill>
                <a:effectLst/>
                <a:latin typeface="+mn-lt"/>
                <a:ea typeface="+mn-ea"/>
                <a:cs typeface="+mn-cs"/>
              </a:rPr>
              <a:t>LitePal</a:t>
            </a:r>
            <a:r>
              <a:rPr lang="zh-CN" altLang="zh-CN" sz="1200" kern="1200" dirty="0">
                <a:solidFill>
                  <a:schemeClr val="tx1"/>
                </a:solidFill>
                <a:effectLst/>
                <a:latin typeface="+mn-lt"/>
                <a:ea typeface="+mn-ea"/>
                <a:cs typeface="+mn-cs"/>
              </a:rPr>
              <a:t>库时，出现了一些小状况。一开始我照着</a:t>
            </a:r>
            <a:r>
              <a:rPr lang="en-US" altLang="zh-CN" sz="1200" kern="1200" dirty="0" err="1">
                <a:solidFill>
                  <a:schemeClr val="tx1"/>
                </a:solidFill>
                <a:effectLst/>
                <a:latin typeface="+mn-lt"/>
                <a:ea typeface="+mn-ea"/>
                <a:cs typeface="+mn-cs"/>
              </a:rPr>
              <a:t>Github</a:t>
            </a:r>
            <a:r>
              <a:rPr lang="zh-CN" altLang="zh-CN" sz="1200" kern="1200" dirty="0">
                <a:solidFill>
                  <a:schemeClr val="tx1"/>
                </a:solidFill>
                <a:effectLst/>
                <a:latin typeface="+mn-lt"/>
                <a:ea typeface="+mn-ea"/>
                <a:cs typeface="+mn-cs"/>
              </a:rPr>
              <a:t>上面的说明来修改代码，在第一次试验时成功地将数据存储进了数据库。但是在我修改了一小段代码后再次编译，别的地方没有任何问题，软件也没有崩溃，但就是不知道为什么用户数据不能继续往数据库里面存储。于是我使用虚拟机运行此程序，神奇的发现这个程序又可以运行了。</a:t>
            </a:r>
          </a:p>
          <a:p>
            <a:r>
              <a:rPr lang="zh-CN" altLang="zh-CN" sz="1200" kern="1200" dirty="0">
                <a:solidFill>
                  <a:schemeClr val="tx1"/>
                </a:solidFill>
                <a:effectLst/>
                <a:latin typeface="+mn-lt"/>
                <a:ea typeface="+mn-ea"/>
                <a:cs typeface="+mn-cs"/>
              </a:rPr>
              <a:t>于是我觉得可能是机器的问题，然而在我再次修改程序继续在虚拟机上面运行时，诡异的错误又发生了，数据又一次不能储存。</a:t>
            </a:r>
          </a:p>
          <a:p>
            <a:r>
              <a:rPr lang="zh-CN" altLang="zh-CN" sz="1200" kern="1200" dirty="0">
                <a:solidFill>
                  <a:schemeClr val="tx1"/>
                </a:solidFill>
                <a:effectLst/>
                <a:latin typeface="+mn-lt"/>
                <a:ea typeface="+mn-ea"/>
                <a:cs typeface="+mn-cs"/>
              </a:rPr>
              <a:t>我当时基本上绝望了，感觉十分崩溃。继续修改代码，几个小时后还是没有找到错误的原因。于是我打算重新阅读</a:t>
            </a:r>
            <a:r>
              <a:rPr lang="en-US" altLang="zh-CN" sz="1200" kern="1200" dirty="0">
                <a:solidFill>
                  <a:schemeClr val="tx1"/>
                </a:solidFill>
                <a:effectLst/>
                <a:latin typeface="+mn-lt"/>
                <a:ea typeface="+mn-ea"/>
                <a:cs typeface="+mn-cs"/>
              </a:rPr>
              <a:t>GitHub</a:t>
            </a:r>
            <a:r>
              <a:rPr lang="zh-CN" altLang="zh-CN" sz="1200" kern="1200" dirty="0">
                <a:solidFill>
                  <a:schemeClr val="tx1"/>
                </a:solidFill>
                <a:effectLst/>
                <a:latin typeface="+mn-lt"/>
                <a:ea typeface="+mn-ea"/>
                <a:cs typeface="+mn-cs"/>
              </a:rPr>
              <a:t>上面的库说明文档。</a:t>
            </a:r>
          </a:p>
          <a:p>
            <a:r>
              <a:rPr lang="zh-CN" altLang="zh-CN" sz="1200" kern="1200" dirty="0">
                <a:solidFill>
                  <a:schemeClr val="tx1"/>
                </a:solidFill>
                <a:effectLst/>
                <a:latin typeface="+mn-lt"/>
                <a:ea typeface="+mn-ea"/>
                <a:cs typeface="+mn-cs"/>
              </a:rPr>
              <a:t>再次阅读任然没有任何发现，可是我从错误中找出来了一个规律：</a:t>
            </a:r>
          </a:p>
          <a:p>
            <a:r>
              <a:rPr lang="zh-CN" altLang="zh-CN" sz="1200" kern="1200" dirty="0">
                <a:solidFill>
                  <a:schemeClr val="tx1"/>
                </a:solidFill>
                <a:effectLst/>
                <a:latin typeface="+mn-lt"/>
                <a:ea typeface="+mn-ea"/>
                <a:cs typeface="+mn-cs"/>
              </a:rPr>
              <a:t>每当我修改程序中被保存的类中的元素之后必然不能存储数据。</a:t>
            </a:r>
          </a:p>
          <a:p>
            <a:r>
              <a:rPr lang="zh-CN" altLang="zh-CN" sz="1200" kern="1200" dirty="0">
                <a:solidFill>
                  <a:schemeClr val="tx1"/>
                </a:solidFill>
                <a:effectLst/>
                <a:latin typeface="+mn-lt"/>
                <a:ea typeface="+mn-ea"/>
                <a:cs typeface="+mn-cs"/>
              </a:rPr>
              <a:t>于是我再次审阅说明文档，发现了一个小问题</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开发者每次更新需要将数据库版本号加一。</a:t>
            </a:r>
          </a:p>
          <a:p>
            <a:r>
              <a:rPr lang="zh-CN" altLang="zh-CN" sz="1200" kern="1200" dirty="0">
                <a:solidFill>
                  <a:schemeClr val="tx1"/>
                </a:solidFill>
                <a:effectLst/>
                <a:latin typeface="+mn-lt"/>
                <a:ea typeface="+mn-ea"/>
                <a:cs typeface="+mn-cs"/>
              </a:rPr>
              <a:t>如此，困惑了我一周的问题解决了。在解决问题时会让人很烦躁，一直解决不了问题会使人绝望，但是只要持之以恒，细心观察，终会得到解决的办法。在成功解决问题之后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我得到了一种发自内心的满足感，这种感觉是通过做别的事情所很难得到的。</a:t>
            </a:r>
          </a:p>
          <a:p>
            <a:endParaRPr kumimoji="1" lang="zh-CN" altLang="en-US" dirty="0"/>
          </a:p>
        </p:txBody>
      </p:sp>
      <p:sp>
        <p:nvSpPr>
          <p:cNvPr id="4" name="幻灯片编号占位符 3"/>
          <p:cNvSpPr>
            <a:spLocks noGrp="1"/>
          </p:cNvSpPr>
          <p:nvPr>
            <p:ph type="sldNum" sz="quarter" idx="10"/>
          </p:nvPr>
        </p:nvSpPr>
        <p:spPr/>
        <p:txBody>
          <a:bodyPr/>
          <a:lstStyle/>
          <a:p>
            <a:fld id="{542C0B19-04D7-4C21-8A7F-53520FEA7F1A}" type="slidenum">
              <a:rPr lang="zh-CN" altLang="en-US" smtClean="0"/>
              <a:t>18</a:t>
            </a:fld>
            <a:endParaRPr lang="zh-CN" altLang="en-US"/>
          </a:p>
        </p:txBody>
      </p:sp>
    </p:spTree>
    <p:extLst>
      <p:ext uri="{BB962C8B-B14F-4D97-AF65-F5344CB8AC3E}">
        <p14:creationId xmlns:p14="http://schemas.microsoft.com/office/powerpoint/2010/main" val="1367800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接下来由我向各位老师介绍我们项目的硬件部分。我们设计的球泡灯附件是为了打开三思球泡灯的零售市场。这款三思提供的</a:t>
            </a:r>
            <a:r>
              <a:rPr lang="en-US" altLang="zh-CN" dirty="0" err="1"/>
              <a:t>wifi</a:t>
            </a:r>
            <a:r>
              <a:rPr lang="zh-CN" altLang="en-US" dirty="0"/>
              <a:t>球泡灯定位就是家庭零售市场，因此我们的设计也是围绕如何将三思球泡灯的智能的性质在室内最大化的体现出来。我们这款打光装置的销售对象是居家爱美人士以及小型淘宝卖家，他们对拍摄光线有一定的要求，但缺乏操作专业打灯光设备的财力与技术。所以我认为我们的硬件设计应该满足以下几个特点：</a:t>
            </a:r>
            <a:r>
              <a:rPr lang="en-US" altLang="zh-CN" dirty="0"/>
              <a:t>1</a:t>
            </a:r>
            <a:r>
              <a:rPr lang="zh-CN" altLang="en-US" dirty="0"/>
              <a:t>，价格便宜；</a:t>
            </a:r>
            <a:r>
              <a:rPr lang="en-US" altLang="zh-CN" dirty="0"/>
              <a:t>2</a:t>
            </a:r>
            <a:r>
              <a:rPr lang="zh-CN" altLang="en-US" dirty="0"/>
              <a:t>，可以折叠，便于储藏。 于是我们设计出了这个！</a:t>
            </a:r>
          </a:p>
        </p:txBody>
      </p:sp>
      <p:sp>
        <p:nvSpPr>
          <p:cNvPr id="4" name="灯片编号占位符 3"/>
          <p:cNvSpPr>
            <a:spLocks noGrp="1"/>
          </p:cNvSpPr>
          <p:nvPr>
            <p:ph type="sldNum" sz="quarter" idx="10"/>
          </p:nvPr>
        </p:nvSpPr>
        <p:spPr/>
        <p:txBody>
          <a:bodyPr/>
          <a:lstStyle/>
          <a:p>
            <a:fld id="{542C0B19-04D7-4C21-8A7F-53520FEA7F1A}" type="slidenum">
              <a:rPr lang="zh-CN" altLang="en-US" smtClean="0"/>
              <a:t>2</a:t>
            </a:fld>
            <a:endParaRPr lang="zh-CN" altLang="en-US"/>
          </a:p>
        </p:txBody>
      </p:sp>
    </p:spTree>
    <p:extLst>
      <p:ext uri="{BB962C8B-B14F-4D97-AF65-F5344CB8AC3E}">
        <p14:creationId xmlns:p14="http://schemas.microsoft.com/office/powerpoint/2010/main" val="1168787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我设计的这款硬件它的</a:t>
            </a:r>
            <a:r>
              <a:rPr lang="zh-CN" altLang="zh-CN" sz="1200" kern="1200" dirty="0">
                <a:solidFill>
                  <a:schemeClr val="tx1"/>
                </a:solidFill>
                <a:effectLst/>
                <a:latin typeface="+mn-lt"/>
                <a:ea typeface="+mn-ea"/>
                <a:cs typeface="+mn-cs"/>
              </a:rPr>
              <a:t>高度</a:t>
            </a:r>
            <a:r>
              <a:rPr lang="zh-CN" altLang="en-US" sz="1200" kern="1200" dirty="0">
                <a:solidFill>
                  <a:schemeClr val="tx1"/>
                </a:solidFill>
                <a:effectLst/>
                <a:latin typeface="+mn-lt"/>
                <a:ea typeface="+mn-ea"/>
                <a:cs typeface="+mn-cs"/>
              </a:rPr>
              <a:t>可以在</a:t>
            </a:r>
            <a:r>
              <a:rPr lang="en-US" altLang="zh-CN" sz="1200" kern="1200" dirty="0">
                <a:solidFill>
                  <a:schemeClr val="tx1"/>
                </a:solidFill>
                <a:effectLst/>
                <a:latin typeface="+mn-lt"/>
                <a:ea typeface="+mn-ea"/>
                <a:cs typeface="+mn-cs"/>
              </a:rPr>
              <a:t>1.2m</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1.8m</a:t>
            </a:r>
            <a:r>
              <a:rPr lang="zh-CN" altLang="en-US" sz="1200" kern="1200" dirty="0">
                <a:solidFill>
                  <a:schemeClr val="tx1"/>
                </a:solidFill>
                <a:effectLst/>
                <a:latin typeface="+mn-lt"/>
                <a:ea typeface="+mn-ea"/>
                <a:cs typeface="+mn-cs"/>
              </a:rPr>
              <a:t>之间调节</a:t>
            </a:r>
            <a:r>
              <a:rPr lang="zh-CN" altLang="zh-CN" sz="1200" kern="1200" dirty="0">
                <a:solidFill>
                  <a:schemeClr val="tx1"/>
                </a:solidFill>
                <a:effectLst/>
                <a:latin typeface="+mn-lt"/>
                <a:ea typeface="+mn-ea"/>
                <a:cs typeface="+mn-cs"/>
              </a:rPr>
              <a:t>，可以满足室内不同身高的使用者的自拍需要，同时高度方便调节，松开三脚架上的旋钮，调节，旋紧即可</a:t>
            </a:r>
            <a:r>
              <a:rPr lang="en-US" altLang="zh-CN" sz="1200" kern="1200" dirty="0">
                <a:solidFill>
                  <a:schemeClr val="tx1"/>
                </a:solidFill>
                <a:effectLst/>
                <a:latin typeface="+mn-lt"/>
                <a:ea typeface="+mn-ea"/>
                <a:cs typeface="+mn-cs"/>
              </a:rPr>
              <a:t>,</a:t>
            </a: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42C0B19-04D7-4C21-8A7F-53520FEA7F1A}" type="slidenum">
              <a:rPr lang="zh-CN" altLang="en-US" smtClean="0"/>
              <a:t>3</a:t>
            </a:fld>
            <a:endParaRPr lang="zh-CN" altLang="en-US"/>
          </a:p>
        </p:txBody>
      </p:sp>
    </p:spTree>
    <p:extLst>
      <p:ext uri="{BB962C8B-B14F-4D97-AF65-F5344CB8AC3E}">
        <p14:creationId xmlns:p14="http://schemas.microsoft.com/office/powerpoint/2010/main" val="4988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由四根金属软管支撑的四个三思球泡灯可以在空间范围内变换位置，从而</a:t>
            </a:r>
            <a:r>
              <a:rPr lang="en-US" altLang="zh-CN" sz="1200" kern="1200" dirty="0">
                <a:solidFill>
                  <a:schemeClr val="tx1"/>
                </a:solidFill>
                <a:effectLst/>
                <a:latin typeface="+mn-lt"/>
                <a:ea typeface="+mn-ea"/>
                <a:cs typeface="+mn-cs"/>
              </a:rPr>
              <a:t>DIY</a:t>
            </a:r>
            <a:r>
              <a:rPr lang="zh-CN" altLang="zh-CN" sz="1200" kern="1200" dirty="0">
                <a:solidFill>
                  <a:schemeClr val="tx1"/>
                </a:solidFill>
                <a:effectLst/>
                <a:latin typeface="+mn-lt"/>
                <a:ea typeface="+mn-ea"/>
                <a:cs typeface="+mn-cs"/>
              </a:rPr>
              <a:t>出专属光影，给予人像或商品别样魅力。</a:t>
            </a:r>
            <a:endParaRPr lang="zh-CN" altLang="en-US" dirty="0"/>
          </a:p>
        </p:txBody>
      </p:sp>
      <p:sp>
        <p:nvSpPr>
          <p:cNvPr id="4" name="灯片编号占位符 3"/>
          <p:cNvSpPr>
            <a:spLocks noGrp="1"/>
          </p:cNvSpPr>
          <p:nvPr>
            <p:ph type="sldNum" sz="quarter" idx="10"/>
          </p:nvPr>
        </p:nvSpPr>
        <p:spPr/>
        <p:txBody>
          <a:bodyPr/>
          <a:lstStyle/>
          <a:p>
            <a:fld id="{542C0B19-04D7-4C21-8A7F-53520FEA7F1A}" type="slidenum">
              <a:rPr lang="zh-CN" altLang="en-US" smtClean="0"/>
              <a:t>4</a:t>
            </a:fld>
            <a:endParaRPr lang="zh-CN" altLang="en-US"/>
          </a:p>
        </p:txBody>
      </p:sp>
    </p:spTree>
    <p:extLst>
      <p:ext uri="{BB962C8B-B14F-4D97-AF65-F5344CB8AC3E}">
        <p14:creationId xmlns:p14="http://schemas.microsoft.com/office/powerpoint/2010/main" val="2237076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同时我们的设备</a:t>
            </a:r>
            <a:r>
              <a:rPr lang="zh-CN" altLang="zh-CN" sz="1200" kern="1200" dirty="0">
                <a:solidFill>
                  <a:schemeClr val="tx1"/>
                </a:solidFill>
                <a:effectLst/>
                <a:latin typeface="+mn-lt"/>
                <a:ea typeface="+mn-ea"/>
                <a:cs typeface="+mn-cs"/>
              </a:rPr>
              <a:t>方便拆解储藏。当使用完毕，只需将四根金属软管从中枢上拧下，然后将三脚架压缩到最小，即可方便储存。</a:t>
            </a:r>
            <a:endParaRPr lang="zh-CN" altLang="en-US" dirty="0"/>
          </a:p>
        </p:txBody>
      </p:sp>
      <p:sp>
        <p:nvSpPr>
          <p:cNvPr id="4" name="灯片编号占位符 3"/>
          <p:cNvSpPr>
            <a:spLocks noGrp="1"/>
          </p:cNvSpPr>
          <p:nvPr>
            <p:ph type="sldNum" sz="quarter" idx="10"/>
          </p:nvPr>
        </p:nvSpPr>
        <p:spPr/>
        <p:txBody>
          <a:bodyPr/>
          <a:lstStyle/>
          <a:p>
            <a:fld id="{542C0B19-04D7-4C21-8A7F-53520FEA7F1A}" type="slidenum">
              <a:rPr lang="zh-CN" altLang="en-US" smtClean="0"/>
              <a:t>5</a:t>
            </a:fld>
            <a:endParaRPr lang="zh-CN" altLang="en-US"/>
          </a:p>
        </p:txBody>
      </p:sp>
    </p:spTree>
    <p:extLst>
      <p:ext uri="{BB962C8B-B14F-4D97-AF65-F5344CB8AC3E}">
        <p14:creationId xmlns:p14="http://schemas.microsoft.com/office/powerpoint/2010/main" val="2812892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可以当作家用照明设备，四个三思智能球泡灯可以用于小空间的照明，例如寝室、卧室，不同的色调组合可以产生不同的情景。同时我们的硬件的外形形似美杜莎，放在室内也可以彰显屋主的独特品味</a:t>
            </a:r>
            <a:endParaRPr lang="zh-CN" altLang="en-US" dirty="0"/>
          </a:p>
        </p:txBody>
      </p:sp>
      <p:sp>
        <p:nvSpPr>
          <p:cNvPr id="4" name="灯片编号占位符 3"/>
          <p:cNvSpPr>
            <a:spLocks noGrp="1"/>
          </p:cNvSpPr>
          <p:nvPr>
            <p:ph type="sldNum" sz="quarter" idx="10"/>
          </p:nvPr>
        </p:nvSpPr>
        <p:spPr/>
        <p:txBody>
          <a:bodyPr/>
          <a:lstStyle/>
          <a:p>
            <a:fld id="{542C0B19-04D7-4C21-8A7F-53520FEA7F1A}" type="slidenum">
              <a:rPr lang="zh-CN" altLang="en-US" smtClean="0"/>
              <a:t>6</a:t>
            </a:fld>
            <a:endParaRPr lang="zh-CN" altLang="en-US"/>
          </a:p>
        </p:txBody>
      </p:sp>
    </p:spTree>
    <p:extLst>
      <p:ext uri="{BB962C8B-B14F-4D97-AF65-F5344CB8AC3E}">
        <p14:creationId xmlns:p14="http://schemas.microsoft.com/office/powerpoint/2010/main" val="4099854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设备价格便宜，如果批量生产销售价可以控制在</a:t>
            </a:r>
            <a:r>
              <a:rPr lang="en-US" altLang="zh-CN" sz="1200" kern="1200" dirty="0">
                <a:solidFill>
                  <a:schemeClr val="tx1"/>
                </a:solidFill>
                <a:effectLst/>
                <a:latin typeface="+mn-lt"/>
                <a:ea typeface="+mn-ea"/>
                <a:cs typeface="+mn-cs"/>
              </a:rPr>
              <a:t>200</a:t>
            </a:r>
            <a:r>
              <a:rPr lang="zh-CN" altLang="zh-CN" sz="1200" kern="1200" dirty="0">
                <a:solidFill>
                  <a:schemeClr val="tx1"/>
                </a:solidFill>
                <a:effectLst/>
                <a:latin typeface="+mn-lt"/>
                <a:ea typeface="+mn-ea"/>
                <a:cs typeface="+mn-cs"/>
              </a:rPr>
              <a:t>元以内，方便三思公司扩展智能家庭市场。</a:t>
            </a:r>
            <a:endParaRPr lang="zh-CN" altLang="en-US" dirty="0"/>
          </a:p>
        </p:txBody>
      </p:sp>
      <p:sp>
        <p:nvSpPr>
          <p:cNvPr id="4" name="灯片编号占位符 3"/>
          <p:cNvSpPr>
            <a:spLocks noGrp="1"/>
          </p:cNvSpPr>
          <p:nvPr>
            <p:ph type="sldNum" sz="quarter" idx="10"/>
          </p:nvPr>
        </p:nvSpPr>
        <p:spPr/>
        <p:txBody>
          <a:bodyPr/>
          <a:lstStyle/>
          <a:p>
            <a:fld id="{542C0B19-04D7-4C21-8A7F-53520FEA7F1A}" type="slidenum">
              <a:rPr lang="zh-CN" altLang="en-US" smtClean="0"/>
              <a:t>7</a:t>
            </a:fld>
            <a:endParaRPr lang="zh-CN" altLang="en-US"/>
          </a:p>
        </p:txBody>
      </p:sp>
    </p:spTree>
    <p:extLst>
      <p:ext uri="{BB962C8B-B14F-4D97-AF65-F5344CB8AC3E}">
        <p14:creationId xmlns:p14="http://schemas.microsoft.com/office/powerpoint/2010/main" val="4028643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制造中我们也遇到了问题，首先我们买到的金属软管不够硬，导致在完全伸值的情况下会弯，还有就是金属软管与中间的基座是用螺口固定的，在某些位置金属软管会扭动。然而这两个问题我们目前无法解决，因为出于预算我们无法定制更粗的金属软管和合适的插口，同时</a:t>
            </a:r>
            <a:r>
              <a:rPr lang="en-US" altLang="zh-CN" dirty="0"/>
              <a:t>DIY</a:t>
            </a:r>
            <a:r>
              <a:rPr lang="zh-CN" altLang="en-US" dirty="0"/>
              <a:t>此类零部件无法保证安全。不过加入这个设计真的投入生产，这两个问题解决起来就很容易</a:t>
            </a:r>
          </a:p>
        </p:txBody>
      </p:sp>
      <p:sp>
        <p:nvSpPr>
          <p:cNvPr id="4" name="灯片编号占位符 3"/>
          <p:cNvSpPr>
            <a:spLocks noGrp="1"/>
          </p:cNvSpPr>
          <p:nvPr>
            <p:ph type="sldNum" sz="quarter" idx="10"/>
          </p:nvPr>
        </p:nvSpPr>
        <p:spPr/>
        <p:txBody>
          <a:bodyPr/>
          <a:lstStyle/>
          <a:p>
            <a:fld id="{542C0B19-04D7-4C21-8A7F-53520FEA7F1A}" type="slidenum">
              <a:rPr lang="zh-CN" altLang="en-US" smtClean="0"/>
              <a:t>8</a:t>
            </a:fld>
            <a:endParaRPr lang="zh-CN" altLang="en-US"/>
          </a:p>
        </p:txBody>
      </p:sp>
    </p:spTree>
    <p:extLst>
      <p:ext uri="{BB962C8B-B14F-4D97-AF65-F5344CB8AC3E}">
        <p14:creationId xmlns:p14="http://schemas.microsoft.com/office/powerpoint/2010/main" val="1496007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整体设计应用</a:t>
            </a:r>
            <a:r>
              <a:rPr lang="en-US" altLang="zh-CN" sz="1200" kern="1200" dirty="0">
                <a:solidFill>
                  <a:schemeClr val="tx1"/>
                </a:solidFill>
                <a:effectLst/>
                <a:latin typeface="+mn-lt"/>
                <a:ea typeface="+mn-ea"/>
                <a:cs typeface="+mn-cs"/>
              </a:rPr>
              <a:t>material design</a:t>
            </a:r>
            <a:r>
              <a:rPr lang="zh-CN" altLang="zh-CN" sz="1200" kern="1200" dirty="0">
                <a:solidFill>
                  <a:schemeClr val="tx1"/>
                </a:solidFill>
                <a:effectLst/>
                <a:latin typeface="+mn-lt"/>
                <a:ea typeface="+mn-ea"/>
                <a:cs typeface="+mn-cs"/>
              </a:rPr>
              <a:t>，符合安卓</a:t>
            </a:r>
            <a:r>
              <a:rPr lang="en-US" altLang="zh-CN" sz="1200" kern="1200" dirty="0">
                <a:solidFill>
                  <a:schemeClr val="tx1"/>
                </a:solidFill>
                <a:effectLst/>
                <a:latin typeface="+mn-lt"/>
                <a:ea typeface="+mn-ea"/>
                <a:cs typeface="+mn-cs"/>
              </a:rPr>
              <a:t>UI</a:t>
            </a:r>
            <a:r>
              <a:rPr lang="zh-CN" altLang="zh-CN" sz="1200" kern="1200" dirty="0">
                <a:solidFill>
                  <a:schemeClr val="tx1"/>
                </a:solidFill>
                <a:effectLst/>
                <a:latin typeface="+mn-lt"/>
                <a:ea typeface="+mn-ea"/>
                <a:cs typeface="+mn-cs"/>
              </a:rPr>
              <a:t>设计标准；</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程序使用名为</a:t>
            </a:r>
            <a:r>
              <a:rPr lang="en-US" altLang="zh-CN" sz="1200" kern="1200" dirty="0" err="1">
                <a:solidFill>
                  <a:schemeClr val="tx1"/>
                </a:solidFill>
                <a:effectLst/>
                <a:latin typeface="+mn-lt"/>
                <a:ea typeface="+mn-ea"/>
                <a:cs typeface="+mn-cs"/>
              </a:rPr>
              <a:t>RecyclerView</a:t>
            </a:r>
            <a:r>
              <a:rPr lang="zh-CN" altLang="zh-CN" dirty="0">
                <a:effectLst/>
              </a:rPr>
              <a:t> </a:t>
            </a:r>
            <a:r>
              <a:rPr lang="zh-CN" altLang="en-US" dirty="0">
                <a:effectLst/>
              </a:rPr>
              <a:t>的控件</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主界面</a:t>
            </a:r>
            <a:r>
              <a:rPr lang="en-US" altLang="zh-CN" sz="1200" kern="1200" dirty="0" err="1">
                <a:solidFill>
                  <a:schemeClr val="tx1"/>
                </a:solidFill>
                <a:effectLst/>
                <a:latin typeface="+mn-lt"/>
                <a:ea typeface="+mn-ea"/>
                <a:cs typeface="+mn-cs"/>
              </a:rPr>
              <a:t>RecyclerView</a:t>
            </a:r>
            <a:r>
              <a:rPr lang="zh-CN" altLang="zh-CN" sz="1200" kern="1200" dirty="0">
                <a:solidFill>
                  <a:schemeClr val="tx1"/>
                </a:solidFill>
                <a:effectLst/>
                <a:latin typeface="+mn-lt"/>
                <a:ea typeface="+mn-ea"/>
                <a:cs typeface="+mn-cs"/>
              </a:rPr>
              <a:t>中项目使用</a:t>
            </a:r>
            <a:r>
              <a:rPr lang="en-US" altLang="zh-CN" sz="1200" kern="1200" dirty="0" err="1">
                <a:solidFill>
                  <a:schemeClr val="tx1"/>
                </a:solidFill>
                <a:effectLst/>
                <a:latin typeface="+mn-lt"/>
                <a:ea typeface="+mn-ea"/>
                <a:cs typeface="+mn-cs"/>
              </a:rPr>
              <a:t>CardView</a:t>
            </a:r>
            <a:r>
              <a:rPr lang="zh-CN" altLang="zh-CN" sz="1200" kern="1200" dirty="0">
                <a:solidFill>
                  <a:schemeClr val="tx1"/>
                </a:solidFill>
                <a:effectLst/>
                <a:latin typeface="+mn-lt"/>
                <a:ea typeface="+mn-ea"/>
                <a:cs typeface="+mn-cs"/>
              </a:rPr>
              <a:t>显示，简洁大方。</a:t>
            </a:r>
            <a:r>
              <a:rPr lang="en-US" altLang="zh-CN" sz="1200" kern="1200" dirty="0" err="1">
                <a:solidFill>
                  <a:schemeClr val="tx1"/>
                </a:solidFill>
                <a:effectLst/>
                <a:latin typeface="+mn-lt"/>
                <a:ea typeface="+mn-ea"/>
                <a:cs typeface="+mn-cs"/>
              </a:rPr>
              <a:t>CardView</a:t>
            </a:r>
            <a:r>
              <a:rPr lang="zh-CN" altLang="zh-CN" sz="1200" kern="1200" dirty="0">
                <a:solidFill>
                  <a:schemeClr val="tx1"/>
                </a:solidFill>
                <a:effectLst/>
                <a:latin typeface="+mn-lt"/>
                <a:ea typeface="+mn-ea"/>
                <a:cs typeface="+mn-cs"/>
              </a:rPr>
              <a:t>中布局为上图下字，易于理解，符合安卓规范；</a:t>
            </a:r>
          </a:p>
          <a:p>
            <a:endParaRPr kumimoji="1" lang="zh-CN" altLang="en-US" dirty="0"/>
          </a:p>
        </p:txBody>
      </p:sp>
      <p:sp>
        <p:nvSpPr>
          <p:cNvPr id="4" name="幻灯片编号占位符 3"/>
          <p:cNvSpPr>
            <a:spLocks noGrp="1"/>
          </p:cNvSpPr>
          <p:nvPr>
            <p:ph type="sldNum" sz="quarter" idx="10"/>
          </p:nvPr>
        </p:nvSpPr>
        <p:spPr/>
        <p:txBody>
          <a:bodyPr/>
          <a:lstStyle/>
          <a:p>
            <a:fld id="{542C0B19-04D7-4C21-8A7F-53520FEA7F1A}" type="slidenum">
              <a:rPr lang="zh-CN" altLang="en-US" smtClean="0"/>
              <a:t>9</a:t>
            </a:fld>
            <a:endParaRPr lang="zh-CN" altLang="en-US"/>
          </a:p>
        </p:txBody>
      </p:sp>
    </p:spTree>
    <p:extLst>
      <p:ext uri="{BB962C8B-B14F-4D97-AF65-F5344CB8AC3E}">
        <p14:creationId xmlns:p14="http://schemas.microsoft.com/office/powerpoint/2010/main" val="2919255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5" name="Footer Placeholder 4"/>
          <p:cNvSpPr>
            <a:spLocks noGrp="1"/>
          </p:cNvSpPr>
          <p:nvPr>
            <p:ph type="ftr" sz="quarter" idx="11"/>
          </p:nvPr>
        </p:nvSpPr>
        <p:spPr>
          <a:xfrm>
            <a:off x="5332412" y="5883275"/>
            <a:ext cx="4324044" cy="365125"/>
          </a:xfrm>
        </p:spPr>
        <p:txBody>
          <a:bodyPr/>
          <a:lstStyle/>
          <a:p>
            <a:endParaRPr lang="zh-CN" altLang="en-US"/>
          </a:p>
        </p:txBody>
      </p:sp>
      <p:sp>
        <p:nvSpPr>
          <p:cNvPr id="6" name="Slide Number Placeholder 5"/>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3588283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1027916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1505721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551196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603941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3449467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2492455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3330022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255433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951856" y="5867131"/>
            <a:ext cx="551167" cy="365125"/>
          </a:xfrm>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581982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4279152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2150629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376233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696821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1261870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3431533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0977BBEC-E303-4B12-9D84-EF4777A5305D}" type="datetimeFigureOut">
              <a:rPr lang="zh-CN" altLang="en-US" smtClean="0"/>
              <a:t>2018/5/24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1594782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977BBEC-E303-4B12-9D84-EF4777A5305D}" type="datetimeFigureOut">
              <a:rPr lang="zh-CN" altLang="en-US" smtClean="0"/>
              <a:t>2018/5/24</a:t>
            </a:fld>
            <a:endParaRPr lang="zh-CN" alt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F4B29BA-483A-4A49-AF6F-F96E26E3D597}" type="slidenum">
              <a:rPr lang="zh-CN" altLang="en-US" smtClean="0"/>
              <a:t>‹#›</a:t>
            </a:fld>
            <a:endParaRPr lang="zh-CN" altLang="en-US"/>
          </a:p>
        </p:txBody>
      </p:sp>
    </p:spTree>
    <p:extLst>
      <p:ext uri="{BB962C8B-B14F-4D97-AF65-F5344CB8AC3E}">
        <p14:creationId xmlns:p14="http://schemas.microsoft.com/office/powerpoint/2010/main" val="528289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AF3E10-D2FA-40B7-B5EF-12B1AEF45664}"/>
              </a:ext>
            </a:extLst>
          </p:cNvPr>
          <p:cNvSpPr>
            <a:spLocks noGrp="1"/>
          </p:cNvSpPr>
          <p:nvPr>
            <p:ph type="ctrTitle"/>
          </p:nvPr>
        </p:nvSpPr>
        <p:spPr>
          <a:xfrm>
            <a:off x="1285702" y="1380068"/>
            <a:ext cx="10217321" cy="1329881"/>
          </a:xfrm>
        </p:spPr>
        <p:txBody>
          <a:bodyPr/>
          <a:lstStyle/>
          <a:p>
            <a:r>
              <a:rPr lang="en-US" altLang="zh-CN" dirty="0" err="1"/>
              <a:t>WiFi</a:t>
            </a:r>
            <a:r>
              <a:rPr lang="zh-CN" altLang="en-US" dirty="0"/>
              <a:t>智能球泡灯应用场景设置</a:t>
            </a:r>
          </a:p>
        </p:txBody>
      </p:sp>
      <p:sp>
        <p:nvSpPr>
          <p:cNvPr id="3" name="副标题 2">
            <a:extLst>
              <a:ext uri="{FF2B5EF4-FFF2-40B4-BE49-F238E27FC236}">
                <a16:creationId xmlns:a16="http://schemas.microsoft.com/office/drawing/2014/main" id="{13287321-3378-4F8B-A0FE-0918B4140826}"/>
              </a:ext>
            </a:extLst>
          </p:cNvPr>
          <p:cNvSpPr>
            <a:spLocks noGrp="1"/>
          </p:cNvSpPr>
          <p:nvPr>
            <p:ph type="subTitle" idx="1"/>
          </p:nvPr>
        </p:nvSpPr>
        <p:spPr/>
        <p:txBody>
          <a:bodyPr/>
          <a:lstStyle/>
          <a:p>
            <a:r>
              <a:rPr lang="en-US" altLang="zh-CN" dirty="0">
                <a:latin typeface="Bahnschrift" panose="020B0502040204020203" pitchFamily="34" charset="0"/>
              </a:rPr>
              <a:t>CIP02004</a:t>
            </a:r>
          </a:p>
          <a:p>
            <a:r>
              <a:rPr lang="zh-CN" altLang="en-US" dirty="0"/>
              <a:t>指导老师：杨宇红</a:t>
            </a:r>
            <a:endParaRPr lang="en-US" altLang="zh-CN" dirty="0"/>
          </a:p>
          <a:p>
            <a:r>
              <a:rPr lang="zh-CN" altLang="en-US" dirty="0"/>
              <a:t>项目成员：胡炳城，林越川</a:t>
            </a:r>
          </a:p>
        </p:txBody>
      </p:sp>
    </p:spTree>
    <p:extLst>
      <p:ext uri="{BB962C8B-B14F-4D97-AF65-F5344CB8AC3E}">
        <p14:creationId xmlns:p14="http://schemas.microsoft.com/office/powerpoint/2010/main" val="279900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7D8F2-D23E-9E45-ACA6-5A18994E3DA2}"/>
              </a:ext>
            </a:extLst>
          </p:cNvPr>
          <p:cNvSpPr>
            <a:spLocks noGrp="1"/>
          </p:cNvSpPr>
          <p:nvPr>
            <p:ph type="title"/>
          </p:nvPr>
        </p:nvSpPr>
        <p:spPr>
          <a:xfrm>
            <a:off x="1484312" y="685800"/>
            <a:ext cx="5799892" cy="1752599"/>
          </a:xfrm>
        </p:spPr>
        <p:txBody>
          <a:bodyPr/>
          <a:lstStyle/>
          <a:p>
            <a:r>
              <a:rPr kumimoji="1" lang="zh-CN" altLang="en-US" dirty="0"/>
              <a:t>侧边栏</a:t>
            </a:r>
          </a:p>
        </p:txBody>
      </p:sp>
      <p:pic>
        <p:nvPicPr>
          <p:cNvPr id="5" name="内容占位符 4">
            <a:extLst>
              <a:ext uri="{FF2B5EF4-FFF2-40B4-BE49-F238E27FC236}">
                <a16:creationId xmlns:a16="http://schemas.microsoft.com/office/drawing/2014/main" id="{BEB234EC-B67F-FC4A-8F81-47E5EE636B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9767" y="685800"/>
            <a:ext cx="3110558" cy="5529882"/>
          </a:xfrm>
        </p:spPr>
      </p:pic>
    </p:spTree>
    <p:extLst>
      <p:ext uri="{BB962C8B-B14F-4D97-AF65-F5344CB8AC3E}">
        <p14:creationId xmlns:p14="http://schemas.microsoft.com/office/powerpoint/2010/main" val="2223202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10642-7087-484E-B9A4-EA02F62244DE}"/>
              </a:ext>
            </a:extLst>
          </p:cNvPr>
          <p:cNvSpPr>
            <a:spLocks noGrp="1"/>
          </p:cNvSpPr>
          <p:nvPr>
            <p:ph type="title"/>
          </p:nvPr>
        </p:nvSpPr>
        <p:spPr>
          <a:xfrm>
            <a:off x="1484312" y="685800"/>
            <a:ext cx="5474428" cy="1752599"/>
          </a:xfrm>
        </p:spPr>
        <p:txBody>
          <a:bodyPr/>
          <a:lstStyle/>
          <a:p>
            <a:r>
              <a:rPr kumimoji="1" lang="en-US" altLang="zh-CN" dirty="0" err="1"/>
              <a:t>WiFi</a:t>
            </a:r>
            <a:r>
              <a:rPr kumimoji="1" lang="zh-CN" altLang="en-US" dirty="0"/>
              <a:t>连接</a:t>
            </a:r>
          </a:p>
        </p:txBody>
      </p:sp>
      <p:pic>
        <p:nvPicPr>
          <p:cNvPr id="5" name="内容占位符 4">
            <a:extLst>
              <a:ext uri="{FF2B5EF4-FFF2-40B4-BE49-F238E27FC236}">
                <a16:creationId xmlns:a16="http://schemas.microsoft.com/office/drawing/2014/main" id="{EE686348-BF6A-774F-BD4D-2DF26CDB4D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99918" y="685800"/>
            <a:ext cx="1406669" cy="2500745"/>
          </a:xfrm>
        </p:spPr>
      </p:pic>
    </p:spTree>
    <p:extLst>
      <p:ext uri="{BB962C8B-B14F-4D97-AF65-F5344CB8AC3E}">
        <p14:creationId xmlns:p14="http://schemas.microsoft.com/office/powerpoint/2010/main" val="3190674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F63C0A-46EB-0F4D-97D9-4AF5DE9EA1FE}"/>
              </a:ext>
            </a:extLst>
          </p:cNvPr>
          <p:cNvSpPr>
            <a:spLocks noGrp="1"/>
          </p:cNvSpPr>
          <p:nvPr>
            <p:ph type="title"/>
          </p:nvPr>
        </p:nvSpPr>
        <p:spPr>
          <a:xfrm>
            <a:off x="1484311" y="685800"/>
            <a:ext cx="5629411" cy="1752599"/>
          </a:xfrm>
        </p:spPr>
        <p:txBody>
          <a:bodyPr/>
          <a:lstStyle/>
          <a:p>
            <a:r>
              <a:rPr kumimoji="1" lang="zh-CN" altLang="en-US" dirty="0"/>
              <a:t>小灯排序</a:t>
            </a:r>
          </a:p>
        </p:txBody>
      </p:sp>
      <p:pic>
        <p:nvPicPr>
          <p:cNvPr id="5" name="内容占位符 4">
            <a:extLst>
              <a:ext uri="{FF2B5EF4-FFF2-40B4-BE49-F238E27FC236}">
                <a16:creationId xmlns:a16="http://schemas.microsoft.com/office/drawing/2014/main" id="{DBB4923C-38B9-A645-BEB4-96CC85D62C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4750" y="685800"/>
            <a:ext cx="3049048" cy="5420532"/>
          </a:xfrm>
        </p:spPr>
      </p:pic>
    </p:spTree>
    <p:extLst>
      <p:ext uri="{BB962C8B-B14F-4D97-AF65-F5344CB8AC3E}">
        <p14:creationId xmlns:p14="http://schemas.microsoft.com/office/powerpoint/2010/main" val="4188484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07BFF-2CC6-FA42-8953-CAED1E8767B4}"/>
              </a:ext>
            </a:extLst>
          </p:cNvPr>
          <p:cNvSpPr>
            <a:spLocks noGrp="1"/>
          </p:cNvSpPr>
          <p:nvPr>
            <p:ph type="title"/>
          </p:nvPr>
        </p:nvSpPr>
        <p:spPr>
          <a:xfrm>
            <a:off x="1484312" y="685800"/>
            <a:ext cx="4684014" cy="1752599"/>
          </a:xfrm>
        </p:spPr>
        <p:txBody>
          <a:bodyPr/>
          <a:lstStyle/>
          <a:p>
            <a:r>
              <a:rPr kumimoji="1" lang="zh-CN" altLang="en-US" dirty="0"/>
              <a:t>模式页面</a:t>
            </a:r>
          </a:p>
        </p:txBody>
      </p:sp>
      <p:pic>
        <p:nvPicPr>
          <p:cNvPr id="5" name="内容占位符 4">
            <a:extLst>
              <a:ext uri="{FF2B5EF4-FFF2-40B4-BE49-F238E27FC236}">
                <a16:creationId xmlns:a16="http://schemas.microsoft.com/office/drawing/2014/main" id="{23DE2B4A-96BC-E842-9C2C-6B7C2DCA1A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4987" y="1053885"/>
            <a:ext cx="2664739" cy="4737315"/>
          </a:xfrm>
        </p:spPr>
      </p:pic>
      <p:pic>
        <p:nvPicPr>
          <p:cNvPr id="7" name="图片 6">
            <a:extLst>
              <a:ext uri="{FF2B5EF4-FFF2-40B4-BE49-F238E27FC236}">
                <a16:creationId xmlns:a16="http://schemas.microsoft.com/office/drawing/2014/main" id="{95DCCAD3-35BB-F94D-9265-BD2DB7FB6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341" y="1065149"/>
            <a:ext cx="2652067" cy="4714786"/>
          </a:xfrm>
          <a:prstGeom prst="rect">
            <a:avLst/>
          </a:prstGeom>
        </p:spPr>
      </p:pic>
    </p:spTree>
    <p:extLst>
      <p:ext uri="{BB962C8B-B14F-4D97-AF65-F5344CB8AC3E}">
        <p14:creationId xmlns:p14="http://schemas.microsoft.com/office/powerpoint/2010/main" val="2036753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A82FF7-995B-5644-BB29-1E9ECAAA3791}"/>
              </a:ext>
            </a:extLst>
          </p:cNvPr>
          <p:cNvSpPr>
            <a:spLocks noGrp="1"/>
          </p:cNvSpPr>
          <p:nvPr>
            <p:ph type="title"/>
          </p:nvPr>
        </p:nvSpPr>
        <p:spPr>
          <a:xfrm>
            <a:off x="1484311" y="685800"/>
            <a:ext cx="7478311" cy="1752599"/>
          </a:xfrm>
        </p:spPr>
        <p:txBody>
          <a:bodyPr/>
          <a:lstStyle/>
          <a:p>
            <a:r>
              <a:rPr kumimoji="1" lang="zh-CN" altLang="en-US" dirty="0"/>
              <a:t>单个小灯调节</a:t>
            </a:r>
          </a:p>
        </p:txBody>
      </p:sp>
      <p:pic>
        <p:nvPicPr>
          <p:cNvPr id="5" name="内容占位符 4">
            <a:extLst>
              <a:ext uri="{FF2B5EF4-FFF2-40B4-BE49-F238E27FC236}">
                <a16:creationId xmlns:a16="http://schemas.microsoft.com/office/drawing/2014/main" id="{450EB527-CAAA-7842-BA89-31E9707D8F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2622" y="685800"/>
            <a:ext cx="2831588" cy="5033936"/>
          </a:xfrm>
        </p:spPr>
      </p:pic>
    </p:spTree>
    <p:extLst>
      <p:ext uri="{BB962C8B-B14F-4D97-AF65-F5344CB8AC3E}">
        <p14:creationId xmlns:p14="http://schemas.microsoft.com/office/powerpoint/2010/main" val="1149887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E2BBF3-7962-B74A-A47B-B3AC28556B84}"/>
              </a:ext>
            </a:extLst>
          </p:cNvPr>
          <p:cNvSpPr>
            <a:spLocks noGrp="1"/>
          </p:cNvSpPr>
          <p:nvPr>
            <p:ph type="title"/>
          </p:nvPr>
        </p:nvSpPr>
        <p:spPr>
          <a:xfrm>
            <a:off x="1484312" y="685800"/>
            <a:ext cx="7396218" cy="1752599"/>
          </a:xfrm>
        </p:spPr>
        <p:txBody>
          <a:bodyPr/>
          <a:lstStyle/>
          <a:p>
            <a:r>
              <a:rPr kumimoji="1" lang="zh-CN" altLang="en-US" dirty="0"/>
              <a:t>时间选择器</a:t>
            </a:r>
          </a:p>
        </p:txBody>
      </p:sp>
      <p:pic>
        <p:nvPicPr>
          <p:cNvPr id="5" name="内容占位符 4">
            <a:extLst>
              <a:ext uri="{FF2B5EF4-FFF2-40B4-BE49-F238E27FC236}">
                <a16:creationId xmlns:a16="http://schemas.microsoft.com/office/drawing/2014/main" id="{EB8099F5-A21B-7A44-B219-5FB9A0DF6A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66675" y="685800"/>
            <a:ext cx="2909564" cy="5172559"/>
          </a:xfrm>
        </p:spPr>
      </p:pic>
    </p:spTree>
    <p:extLst>
      <p:ext uri="{BB962C8B-B14F-4D97-AF65-F5344CB8AC3E}">
        <p14:creationId xmlns:p14="http://schemas.microsoft.com/office/powerpoint/2010/main" val="266614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BEB71-76DA-6743-B311-960FA1E3C7BC}"/>
              </a:ext>
            </a:extLst>
          </p:cNvPr>
          <p:cNvSpPr>
            <a:spLocks noGrp="1"/>
          </p:cNvSpPr>
          <p:nvPr>
            <p:ph type="title"/>
          </p:nvPr>
        </p:nvSpPr>
        <p:spPr>
          <a:xfrm>
            <a:off x="1484311" y="685800"/>
            <a:ext cx="5133465" cy="1752599"/>
          </a:xfrm>
        </p:spPr>
        <p:txBody>
          <a:bodyPr/>
          <a:lstStyle/>
          <a:p>
            <a:r>
              <a:rPr kumimoji="1" lang="zh-CN" altLang="en-US" dirty="0"/>
              <a:t>软件录制</a:t>
            </a:r>
          </a:p>
        </p:txBody>
      </p:sp>
      <p:pic>
        <p:nvPicPr>
          <p:cNvPr id="4" name="Screenrecorder-2018-05-14-16-43-49-547.mp4">
            <a:hlinkClick r:id="" action="ppaction://media"/>
            <a:extLst>
              <a:ext uri="{FF2B5EF4-FFF2-40B4-BE49-F238E27FC236}">
                <a16:creationId xmlns:a16="http://schemas.microsoft.com/office/drawing/2014/main" id="{6F48D04D-C052-114B-8407-A8D40D71EF3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70350" y="453325"/>
            <a:ext cx="3296537" cy="5860512"/>
          </a:xfrm>
        </p:spPr>
      </p:pic>
    </p:spTree>
    <p:extLst>
      <p:ext uri="{BB962C8B-B14F-4D97-AF65-F5344CB8AC3E}">
        <p14:creationId xmlns:p14="http://schemas.microsoft.com/office/powerpoint/2010/main" val="123474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8F6ED7-0845-A04A-BBD0-B1E96577F380}"/>
              </a:ext>
            </a:extLst>
          </p:cNvPr>
          <p:cNvSpPr>
            <a:spLocks noGrp="1"/>
          </p:cNvSpPr>
          <p:nvPr>
            <p:ph type="title"/>
          </p:nvPr>
        </p:nvSpPr>
        <p:spPr/>
        <p:txBody>
          <a:bodyPr/>
          <a:lstStyle/>
          <a:p>
            <a:r>
              <a:rPr lang="zh-CN" altLang="zh-CN" dirty="0"/>
              <a:t>存在的问题和困难 </a:t>
            </a:r>
            <a:endParaRPr kumimoji="1" lang="zh-CN" altLang="en-US" dirty="0"/>
          </a:p>
        </p:txBody>
      </p:sp>
      <p:sp>
        <p:nvSpPr>
          <p:cNvPr id="3" name="内容占位符 2">
            <a:extLst>
              <a:ext uri="{FF2B5EF4-FFF2-40B4-BE49-F238E27FC236}">
                <a16:creationId xmlns:a16="http://schemas.microsoft.com/office/drawing/2014/main" id="{515E17A9-CA25-7443-B01C-69D95081D149}"/>
              </a:ext>
            </a:extLst>
          </p:cNvPr>
          <p:cNvSpPr>
            <a:spLocks noGrp="1"/>
          </p:cNvSpPr>
          <p:nvPr>
            <p:ph idx="1"/>
          </p:nvPr>
        </p:nvSpPr>
        <p:spPr>
          <a:xfrm>
            <a:off x="1484310" y="685801"/>
            <a:ext cx="10018713" cy="5105400"/>
          </a:xfrm>
        </p:spPr>
        <p:txBody>
          <a:bodyPr/>
          <a:lstStyle/>
          <a:p>
            <a:r>
              <a:rPr lang="zh-CN" altLang="zh-CN" dirty="0"/>
              <a:t>计算机不能与灯泡实行通讯。</a:t>
            </a:r>
            <a:endParaRPr lang="en-US" altLang="zh-CN" dirty="0"/>
          </a:p>
          <a:p>
            <a:pPr marL="0" indent="0">
              <a:buNone/>
            </a:pPr>
            <a:endParaRPr lang="zh-CN" altLang="zh-CN" dirty="0"/>
          </a:p>
          <a:p>
            <a:r>
              <a:rPr lang="zh-CN" altLang="zh-CN" dirty="0"/>
              <a:t>手机与灯泡通讯丢包率很高，同时控制多个灯泡的时候，经常发生单个灯泡断线的情况。</a:t>
            </a:r>
          </a:p>
          <a:p>
            <a:endParaRPr kumimoji="1" lang="zh-CN" altLang="en-US" dirty="0"/>
          </a:p>
        </p:txBody>
      </p:sp>
    </p:spTree>
    <p:extLst>
      <p:ext uri="{BB962C8B-B14F-4D97-AF65-F5344CB8AC3E}">
        <p14:creationId xmlns:p14="http://schemas.microsoft.com/office/powerpoint/2010/main" val="158423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8F6ED7-0845-A04A-BBD0-B1E96577F380}"/>
              </a:ext>
            </a:extLst>
          </p:cNvPr>
          <p:cNvSpPr>
            <a:spLocks noGrp="1"/>
          </p:cNvSpPr>
          <p:nvPr>
            <p:ph type="title"/>
          </p:nvPr>
        </p:nvSpPr>
        <p:spPr/>
        <p:txBody>
          <a:bodyPr/>
          <a:lstStyle/>
          <a:p>
            <a:r>
              <a:rPr lang="zh-CN" altLang="en-US" dirty="0"/>
              <a:t>已经解决</a:t>
            </a:r>
            <a:r>
              <a:rPr lang="zh-CN" altLang="zh-CN" dirty="0"/>
              <a:t>的问题和困难 </a:t>
            </a:r>
            <a:endParaRPr kumimoji="1" lang="zh-CN" altLang="en-US" dirty="0"/>
          </a:p>
        </p:txBody>
      </p:sp>
      <p:sp>
        <p:nvSpPr>
          <p:cNvPr id="3" name="内容占位符 2">
            <a:extLst>
              <a:ext uri="{FF2B5EF4-FFF2-40B4-BE49-F238E27FC236}">
                <a16:creationId xmlns:a16="http://schemas.microsoft.com/office/drawing/2014/main" id="{515E17A9-CA25-7443-B01C-69D95081D149}"/>
              </a:ext>
            </a:extLst>
          </p:cNvPr>
          <p:cNvSpPr>
            <a:spLocks noGrp="1"/>
          </p:cNvSpPr>
          <p:nvPr>
            <p:ph idx="1"/>
          </p:nvPr>
        </p:nvSpPr>
        <p:spPr>
          <a:xfrm>
            <a:off x="1484310" y="2230581"/>
            <a:ext cx="10018713" cy="3560619"/>
          </a:xfrm>
        </p:spPr>
        <p:txBody>
          <a:bodyPr/>
          <a:lstStyle/>
          <a:p>
            <a:r>
              <a:rPr lang="zh-CN" altLang="zh-CN" dirty="0"/>
              <a:t>计算机不能与灯泡实行通讯。</a:t>
            </a:r>
            <a:endParaRPr lang="en-US" altLang="zh-CN" dirty="0"/>
          </a:p>
          <a:p>
            <a:pPr marL="0" indent="0">
              <a:buNone/>
            </a:pPr>
            <a:r>
              <a:rPr lang="zh-CN" altLang="en-US" dirty="0"/>
              <a:t> </a:t>
            </a:r>
            <a:r>
              <a:rPr lang="zh-Hans" altLang="en-US" dirty="0"/>
              <a:t>    </a:t>
            </a:r>
            <a:r>
              <a:rPr lang="zh-CN" altLang="zh-CN" dirty="0"/>
              <a:t>将程序传至手机端，使用实体手机进行调试。</a:t>
            </a:r>
            <a:endParaRPr lang="en-US" altLang="zh-CN" dirty="0"/>
          </a:p>
          <a:p>
            <a:pPr marL="0" indent="0">
              <a:buNone/>
            </a:pPr>
            <a:endParaRPr lang="zh-CN" altLang="zh-CN" dirty="0"/>
          </a:p>
          <a:p>
            <a:r>
              <a:rPr lang="zh-CN" altLang="zh-CN" dirty="0"/>
              <a:t>手机与灯泡通讯丢包率很高，同时控制多个灯泡的时候，经常发生单个灯泡断线的情况。</a:t>
            </a:r>
          </a:p>
          <a:p>
            <a:pPr marL="0" indent="0">
              <a:buNone/>
            </a:pPr>
            <a:r>
              <a:rPr lang="zh-CN" altLang="en-US" dirty="0"/>
              <a:t> </a:t>
            </a:r>
            <a:r>
              <a:rPr lang="zh-Hans" altLang="en-US" dirty="0"/>
              <a:t>    </a:t>
            </a:r>
            <a:r>
              <a:rPr lang="zh-CN" altLang="zh-CN" dirty="0"/>
              <a:t>使用</a:t>
            </a:r>
            <a:r>
              <a:rPr lang="en-US" altLang="zh-CN" dirty="0"/>
              <a:t>ESP8266</a:t>
            </a:r>
            <a:r>
              <a:rPr lang="zh-CN" altLang="zh-CN" dirty="0"/>
              <a:t>制作灯泡专属路由器，减少丢包概率。</a:t>
            </a:r>
            <a:endParaRPr kumimoji="1" lang="zh-CN" altLang="en-US" dirty="0"/>
          </a:p>
        </p:txBody>
      </p:sp>
    </p:spTree>
    <p:extLst>
      <p:ext uri="{BB962C8B-B14F-4D97-AF65-F5344CB8AC3E}">
        <p14:creationId xmlns:p14="http://schemas.microsoft.com/office/powerpoint/2010/main" val="2987538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98A741-119A-1949-A7D1-DFAA0E9EE39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42A1BD5-F87F-F64D-9D2B-E68E8B46F0CD}"/>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244398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97F55-B26C-4866-A5C8-2C1254EC2243}"/>
              </a:ext>
            </a:extLst>
          </p:cNvPr>
          <p:cNvSpPr>
            <a:spLocks noGrp="1"/>
          </p:cNvSpPr>
          <p:nvPr>
            <p:ph type="title"/>
          </p:nvPr>
        </p:nvSpPr>
        <p:spPr/>
        <p:txBody>
          <a:bodyPr/>
          <a:lstStyle/>
          <a:p>
            <a:r>
              <a:rPr lang="zh-CN" altLang="en-US" dirty="0"/>
              <a:t>硬件设计根源</a:t>
            </a:r>
          </a:p>
        </p:txBody>
      </p:sp>
      <p:sp>
        <p:nvSpPr>
          <p:cNvPr id="5" name="文本框 4">
            <a:extLst>
              <a:ext uri="{FF2B5EF4-FFF2-40B4-BE49-F238E27FC236}">
                <a16:creationId xmlns:a16="http://schemas.microsoft.com/office/drawing/2014/main" id="{78CBCD67-F1E7-4A16-8083-458994ADC1D2}"/>
              </a:ext>
            </a:extLst>
          </p:cNvPr>
          <p:cNvSpPr txBox="1"/>
          <p:nvPr/>
        </p:nvSpPr>
        <p:spPr>
          <a:xfrm>
            <a:off x="1878676" y="2288771"/>
            <a:ext cx="4067695" cy="2800767"/>
          </a:xfrm>
          <a:prstGeom prst="rect">
            <a:avLst/>
          </a:prstGeom>
          <a:noFill/>
        </p:spPr>
        <p:txBody>
          <a:bodyPr wrap="square" rtlCol="0">
            <a:spAutoFit/>
          </a:bodyPr>
          <a:lstStyle/>
          <a:p>
            <a:pPr algn="ctr"/>
            <a:r>
              <a:rPr lang="zh-CN" altLang="en-US" sz="4000" b="1" dirty="0"/>
              <a:t>销售对象</a:t>
            </a:r>
            <a:endParaRPr lang="en-US" altLang="zh-CN" sz="4000" b="1" dirty="0"/>
          </a:p>
          <a:p>
            <a:pPr algn="ctr"/>
            <a:endParaRPr lang="en-US" altLang="zh-CN" sz="4000" b="1" dirty="0"/>
          </a:p>
          <a:p>
            <a:pPr algn="ctr"/>
            <a:r>
              <a:rPr lang="zh-CN" altLang="en-US" sz="3200" dirty="0"/>
              <a:t>居家爱美人士</a:t>
            </a:r>
            <a:endParaRPr lang="en-US" altLang="zh-CN" sz="3200" dirty="0"/>
          </a:p>
          <a:p>
            <a:pPr algn="ctr"/>
            <a:endParaRPr lang="en-US" altLang="zh-CN" sz="3200" dirty="0"/>
          </a:p>
          <a:p>
            <a:pPr algn="ctr"/>
            <a:r>
              <a:rPr lang="zh-CN" altLang="en-US" sz="3200" dirty="0"/>
              <a:t>小型淘宝卖家</a:t>
            </a:r>
          </a:p>
        </p:txBody>
      </p:sp>
      <p:sp>
        <p:nvSpPr>
          <p:cNvPr id="6" name="矩形 5">
            <a:extLst>
              <a:ext uri="{FF2B5EF4-FFF2-40B4-BE49-F238E27FC236}">
                <a16:creationId xmlns:a16="http://schemas.microsoft.com/office/drawing/2014/main" id="{98CB39BD-C859-4E02-B714-40CE2B04CD73}"/>
              </a:ext>
            </a:extLst>
          </p:cNvPr>
          <p:cNvSpPr/>
          <p:nvPr/>
        </p:nvSpPr>
        <p:spPr>
          <a:xfrm>
            <a:off x="7805083" y="2288771"/>
            <a:ext cx="2236510" cy="2739211"/>
          </a:xfrm>
          <a:prstGeom prst="rect">
            <a:avLst/>
          </a:prstGeom>
        </p:spPr>
        <p:txBody>
          <a:bodyPr wrap="none">
            <a:spAutoFit/>
          </a:bodyPr>
          <a:lstStyle/>
          <a:p>
            <a:pPr algn="ctr"/>
            <a:r>
              <a:rPr lang="zh-CN" altLang="en-US" sz="4000" b="1" dirty="0"/>
              <a:t>设计要求</a:t>
            </a:r>
            <a:endParaRPr lang="en-US" altLang="zh-CN" sz="4000" b="1" dirty="0"/>
          </a:p>
          <a:p>
            <a:pPr algn="ctr"/>
            <a:endParaRPr lang="en-US" altLang="zh-CN" sz="3600" b="1" dirty="0"/>
          </a:p>
          <a:p>
            <a:pPr algn="ctr"/>
            <a:r>
              <a:rPr lang="zh-CN" altLang="en-US" sz="3200" dirty="0"/>
              <a:t>价格便宜</a:t>
            </a:r>
            <a:endParaRPr lang="en-US" altLang="zh-CN" sz="3200" dirty="0"/>
          </a:p>
          <a:p>
            <a:pPr algn="ctr"/>
            <a:endParaRPr lang="en-US" altLang="zh-CN" sz="3200" dirty="0"/>
          </a:p>
          <a:p>
            <a:pPr algn="ctr"/>
            <a:r>
              <a:rPr lang="zh-CN" altLang="en-US" sz="3200" dirty="0"/>
              <a:t>可折叠</a:t>
            </a:r>
          </a:p>
        </p:txBody>
      </p:sp>
      <p:sp>
        <p:nvSpPr>
          <p:cNvPr id="7" name="箭头: 右 6">
            <a:extLst>
              <a:ext uri="{FF2B5EF4-FFF2-40B4-BE49-F238E27FC236}">
                <a16:creationId xmlns:a16="http://schemas.microsoft.com/office/drawing/2014/main" id="{AA843998-015C-4093-B055-0CE0B15E8A0D}"/>
              </a:ext>
            </a:extLst>
          </p:cNvPr>
          <p:cNvSpPr/>
          <p:nvPr/>
        </p:nvSpPr>
        <p:spPr>
          <a:xfrm>
            <a:off x="5591695" y="3153295"/>
            <a:ext cx="2017221" cy="1213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0004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24D67-CFCA-C646-8D89-A92B169707BA}"/>
              </a:ext>
            </a:extLst>
          </p:cNvPr>
          <p:cNvSpPr>
            <a:spLocks noGrp="1"/>
          </p:cNvSpPr>
          <p:nvPr>
            <p:ph type="title"/>
          </p:nvPr>
        </p:nvSpPr>
        <p:spPr>
          <a:xfrm>
            <a:off x="1205341" y="2561095"/>
            <a:ext cx="10018713" cy="1752599"/>
          </a:xfrm>
        </p:spPr>
        <p:txBody>
          <a:bodyPr/>
          <a:lstStyle/>
          <a:p>
            <a:r>
              <a:rPr kumimoji="1" lang="zh-CN" altLang="en-US" dirty="0"/>
              <a:t>谢谢指导</a:t>
            </a:r>
          </a:p>
        </p:txBody>
      </p:sp>
    </p:spTree>
    <p:extLst>
      <p:ext uri="{BB962C8B-B14F-4D97-AF65-F5344CB8AC3E}">
        <p14:creationId xmlns:p14="http://schemas.microsoft.com/office/powerpoint/2010/main" val="273883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B806AD-F449-418C-A34F-C5AA1EB945E6}"/>
              </a:ext>
            </a:extLst>
          </p:cNvPr>
          <p:cNvSpPr>
            <a:spLocks noGrp="1"/>
          </p:cNvSpPr>
          <p:nvPr>
            <p:ph type="title"/>
          </p:nvPr>
        </p:nvSpPr>
        <p:spPr/>
        <p:txBody>
          <a:bodyPr/>
          <a:lstStyle/>
          <a:p>
            <a:r>
              <a:rPr lang="zh-CN" altLang="en-US" dirty="0"/>
              <a:t>硬件设计特色</a:t>
            </a:r>
          </a:p>
        </p:txBody>
      </p:sp>
      <p:sp>
        <p:nvSpPr>
          <p:cNvPr id="3" name="内容占位符 2">
            <a:extLst>
              <a:ext uri="{FF2B5EF4-FFF2-40B4-BE49-F238E27FC236}">
                <a16:creationId xmlns:a16="http://schemas.microsoft.com/office/drawing/2014/main" id="{215F2052-BA6C-4B86-9419-193FC737913A}"/>
              </a:ext>
            </a:extLst>
          </p:cNvPr>
          <p:cNvSpPr>
            <a:spLocks noGrp="1"/>
          </p:cNvSpPr>
          <p:nvPr>
            <p:ph idx="1"/>
          </p:nvPr>
        </p:nvSpPr>
        <p:spPr>
          <a:xfrm>
            <a:off x="1484311" y="1866899"/>
            <a:ext cx="3126483" cy="3124201"/>
          </a:xfrm>
        </p:spPr>
        <p:txBody>
          <a:bodyPr/>
          <a:lstStyle/>
          <a:p>
            <a:r>
              <a:rPr lang="zh-CN" altLang="en-US" dirty="0"/>
              <a:t>高度可调</a:t>
            </a:r>
            <a:r>
              <a:rPr lang="en-US" altLang="zh-CN" dirty="0"/>
              <a:t>(</a:t>
            </a:r>
            <a:r>
              <a:rPr lang="en-US" altLang="zh-CN" dirty="0">
                <a:latin typeface="Bahnschrift Light" panose="020B0502040204020203" pitchFamily="34" charset="0"/>
              </a:rPr>
              <a:t>1.2-1.8m</a:t>
            </a:r>
            <a:r>
              <a:rPr lang="en-US" altLang="zh-CN" dirty="0"/>
              <a:t>)</a:t>
            </a:r>
            <a:r>
              <a:rPr lang="zh-CN" altLang="en-US" dirty="0"/>
              <a:t>，应对各种情况</a:t>
            </a:r>
          </a:p>
        </p:txBody>
      </p:sp>
    </p:spTree>
    <p:extLst>
      <p:ext uri="{BB962C8B-B14F-4D97-AF65-F5344CB8AC3E}">
        <p14:creationId xmlns:p14="http://schemas.microsoft.com/office/powerpoint/2010/main" val="366938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76093D-F11D-4A29-97ED-D6B600E4FC92}"/>
              </a:ext>
            </a:extLst>
          </p:cNvPr>
          <p:cNvSpPr>
            <a:spLocks noGrp="1"/>
          </p:cNvSpPr>
          <p:nvPr>
            <p:ph type="title"/>
          </p:nvPr>
        </p:nvSpPr>
        <p:spPr/>
        <p:txBody>
          <a:bodyPr/>
          <a:lstStyle/>
          <a:p>
            <a:r>
              <a:rPr lang="zh-CN" altLang="en-US" dirty="0"/>
              <a:t>硬件设计特色</a:t>
            </a:r>
          </a:p>
        </p:txBody>
      </p:sp>
      <p:sp>
        <p:nvSpPr>
          <p:cNvPr id="3" name="内容占位符 2">
            <a:extLst>
              <a:ext uri="{FF2B5EF4-FFF2-40B4-BE49-F238E27FC236}">
                <a16:creationId xmlns:a16="http://schemas.microsoft.com/office/drawing/2014/main" id="{0EDD55B0-1950-4376-8767-A725CF920FD9}"/>
              </a:ext>
            </a:extLst>
          </p:cNvPr>
          <p:cNvSpPr>
            <a:spLocks noGrp="1"/>
          </p:cNvSpPr>
          <p:nvPr>
            <p:ph idx="1"/>
          </p:nvPr>
        </p:nvSpPr>
        <p:spPr>
          <a:xfrm>
            <a:off x="1401183" y="1963188"/>
            <a:ext cx="4694817" cy="3124201"/>
          </a:xfrm>
        </p:spPr>
        <p:txBody>
          <a:bodyPr/>
          <a:lstStyle/>
          <a:p>
            <a:r>
              <a:rPr lang="zh-CN" altLang="en-US" dirty="0"/>
              <a:t>四个三思球泡灯由四根金属软管分别支撑提供无限拍摄可能</a:t>
            </a:r>
          </a:p>
        </p:txBody>
      </p:sp>
    </p:spTree>
    <p:extLst>
      <p:ext uri="{BB962C8B-B14F-4D97-AF65-F5344CB8AC3E}">
        <p14:creationId xmlns:p14="http://schemas.microsoft.com/office/powerpoint/2010/main" val="3036031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69E4A-4CAE-48BD-A2FD-01349107EC76}"/>
              </a:ext>
            </a:extLst>
          </p:cNvPr>
          <p:cNvSpPr>
            <a:spLocks noGrp="1"/>
          </p:cNvSpPr>
          <p:nvPr>
            <p:ph type="title"/>
          </p:nvPr>
        </p:nvSpPr>
        <p:spPr/>
        <p:txBody>
          <a:bodyPr/>
          <a:lstStyle/>
          <a:p>
            <a:r>
              <a:rPr lang="zh-CN" altLang="en-US" dirty="0"/>
              <a:t>硬件设计特色</a:t>
            </a:r>
          </a:p>
        </p:txBody>
      </p:sp>
      <p:sp>
        <p:nvSpPr>
          <p:cNvPr id="3" name="内容占位符 2">
            <a:extLst>
              <a:ext uri="{FF2B5EF4-FFF2-40B4-BE49-F238E27FC236}">
                <a16:creationId xmlns:a16="http://schemas.microsoft.com/office/drawing/2014/main" id="{BEDB7413-DF4F-4CB6-96E0-3ACDAA12AEB7}"/>
              </a:ext>
            </a:extLst>
          </p:cNvPr>
          <p:cNvSpPr>
            <a:spLocks noGrp="1"/>
          </p:cNvSpPr>
          <p:nvPr>
            <p:ph idx="1"/>
          </p:nvPr>
        </p:nvSpPr>
        <p:spPr>
          <a:xfrm>
            <a:off x="1484311" y="1866899"/>
            <a:ext cx="10018713" cy="3124201"/>
          </a:xfrm>
        </p:spPr>
        <p:txBody>
          <a:bodyPr/>
          <a:lstStyle/>
          <a:p>
            <a:r>
              <a:rPr lang="zh-CN" altLang="en-US" dirty="0"/>
              <a:t>方便拆解储藏</a:t>
            </a:r>
          </a:p>
        </p:txBody>
      </p:sp>
    </p:spTree>
    <p:extLst>
      <p:ext uri="{BB962C8B-B14F-4D97-AF65-F5344CB8AC3E}">
        <p14:creationId xmlns:p14="http://schemas.microsoft.com/office/powerpoint/2010/main" val="2480801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C1C80-7279-423A-BE50-D58C9334F450}"/>
              </a:ext>
            </a:extLst>
          </p:cNvPr>
          <p:cNvSpPr>
            <a:spLocks noGrp="1"/>
          </p:cNvSpPr>
          <p:nvPr>
            <p:ph type="title"/>
          </p:nvPr>
        </p:nvSpPr>
        <p:spPr/>
        <p:txBody>
          <a:bodyPr/>
          <a:lstStyle/>
          <a:p>
            <a:r>
              <a:rPr lang="zh-CN" altLang="en-US" dirty="0"/>
              <a:t>硬件设计特色</a:t>
            </a:r>
          </a:p>
        </p:txBody>
      </p:sp>
      <p:sp>
        <p:nvSpPr>
          <p:cNvPr id="3" name="内容占位符 2">
            <a:extLst>
              <a:ext uri="{FF2B5EF4-FFF2-40B4-BE49-F238E27FC236}">
                <a16:creationId xmlns:a16="http://schemas.microsoft.com/office/drawing/2014/main" id="{07B469B6-4747-4DB6-ACD6-EA43D1E44E67}"/>
              </a:ext>
            </a:extLst>
          </p:cNvPr>
          <p:cNvSpPr>
            <a:spLocks noGrp="1"/>
          </p:cNvSpPr>
          <p:nvPr>
            <p:ph idx="1"/>
          </p:nvPr>
        </p:nvSpPr>
        <p:spPr>
          <a:xfrm>
            <a:off x="1484311" y="2212570"/>
            <a:ext cx="3780417" cy="3124201"/>
          </a:xfrm>
        </p:spPr>
        <p:txBody>
          <a:bodyPr/>
          <a:lstStyle/>
          <a:p>
            <a:r>
              <a:rPr lang="zh-CN" altLang="en-US" dirty="0"/>
              <a:t>一机多用，富有艺术感</a:t>
            </a:r>
          </a:p>
        </p:txBody>
      </p:sp>
    </p:spTree>
    <p:extLst>
      <p:ext uri="{BB962C8B-B14F-4D97-AF65-F5344CB8AC3E}">
        <p14:creationId xmlns:p14="http://schemas.microsoft.com/office/powerpoint/2010/main" val="405350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C5525-19D3-4CE6-8532-E3F77B629182}"/>
              </a:ext>
            </a:extLst>
          </p:cNvPr>
          <p:cNvSpPr>
            <a:spLocks noGrp="1"/>
          </p:cNvSpPr>
          <p:nvPr>
            <p:ph type="title"/>
          </p:nvPr>
        </p:nvSpPr>
        <p:spPr/>
        <p:txBody>
          <a:bodyPr/>
          <a:lstStyle/>
          <a:p>
            <a:r>
              <a:rPr lang="zh-CN" altLang="en-US" dirty="0"/>
              <a:t>硬件设计特色</a:t>
            </a:r>
          </a:p>
        </p:txBody>
      </p:sp>
      <p:sp>
        <p:nvSpPr>
          <p:cNvPr id="3" name="内容占位符 2">
            <a:extLst>
              <a:ext uri="{FF2B5EF4-FFF2-40B4-BE49-F238E27FC236}">
                <a16:creationId xmlns:a16="http://schemas.microsoft.com/office/drawing/2014/main" id="{45E85D40-43B7-4500-8C1D-41305F68C3AB}"/>
              </a:ext>
            </a:extLst>
          </p:cNvPr>
          <p:cNvSpPr>
            <a:spLocks noGrp="1"/>
          </p:cNvSpPr>
          <p:nvPr>
            <p:ph idx="1"/>
          </p:nvPr>
        </p:nvSpPr>
        <p:spPr>
          <a:xfrm>
            <a:off x="1484310" y="1946563"/>
            <a:ext cx="10018713" cy="3124201"/>
          </a:xfrm>
        </p:spPr>
        <p:txBody>
          <a:bodyPr/>
          <a:lstStyle/>
          <a:p>
            <a:r>
              <a:rPr lang="zh-CN" altLang="en-US" dirty="0"/>
              <a:t>价格实惠</a:t>
            </a:r>
          </a:p>
        </p:txBody>
      </p:sp>
    </p:spTree>
    <p:extLst>
      <p:ext uri="{BB962C8B-B14F-4D97-AF65-F5344CB8AC3E}">
        <p14:creationId xmlns:p14="http://schemas.microsoft.com/office/powerpoint/2010/main" val="96342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A70D55-CFC2-4D01-B0D9-C59C6A0D3E73}"/>
              </a:ext>
            </a:extLst>
          </p:cNvPr>
          <p:cNvSpPr>
            <a:spLocks noGrp="1"/>
          </p:cNvSpPr>
          <p:nvPr>
            <p:ph type="title"/>
          </p:nvPr>
        </p:nvSpPr>
        <p:spPr/>
        <p:txBody>
          <a:bodyPr/>
          <a:lstStyle/>
          <a:p>
            <a:r>
              <a:rPr lang="zh-CN" altLang="en-US" dirty="0"/>
              <a:t>遇到的问题</a:t>
            </a:r>
          </a:p>
        </p:txBody>
      </p:sp>
      <p:sp>
        <p:nvSpPr>
          <p:cNvPr id="3" name="内容占位符 2">
            <a:extLst>
              <a:ext uri="{FF2B5EF4-FFF2-40B4-BE49-F238E27FC236}">
                <a16:creationId xmlns:a16="http://schemas.microsoft.com/office/drawing/2014/main" id="{8D5CB8E0-2004-45DD-A734-9E2AD386EDFC}"/>
              </a:ext>
            </a:extLst>
          </p:cNvPr>
          <p:cNvSpPr>
            <a:spLocks noGrp="1"/>
          </p:cNvSpPr>
          <p:nvPr>
            <p:ph idx="1"/>
          </p:nvPr>
        </p:nvSpPr>
        <p:spPr>
          <a:xfrm>
            <a:off x="1484310" y="2666999"/>
            <a:ext cx="4085217" cy="3124201"/>
          </a:xfrm>
        </p:spPr>
        <p:txBody>
          <a:bodyPr/>
          <a:lstStyle/>
          <a:p>
            <a:r>
              <a:rPr lang="zh-CN" altLang="en-US" dirty="0"/>
              <a:t>金属软管不够硬</a:t>
            </a:r>
            <a:endParaRPr lang="en-US" altLang="zh-CN" dirty="0"/>
          </a:p>
          <a:p>
            <a:r>
              <a:rPr lang="zh-CN" altLang="en-US" dirty="0"/>
              <a:t>螺纹接口使金属软管扭动</a:t>
            </a:r>
          </a:p>
        </p:txBody>
      </p:sp>
    </p:spTree>
    <p:extLst>
      <p:ext uri="{BB962C8B-B14F-4D97-AF65-F5344CB8AC3E}">
        <p14:creationId xmlns:p14="http://schemas.microsoft.com/office/powerpoint/2010/main" val="632331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8DBDD-64EE-E14C-A80C-53FA0071E3EF}"/>
              </a:ext>
            </a:extLst>
          </p:cNvPr>
          <p:cNvSpPr>
            <a:spLocks noGrp="1"/>
          </p:cNvSpPr>
          <p:nvPr>
            <p:ph type="title"/>
          </p:nvPr>
        </p:nvSpPr>
        <p:spPr>
          <a:xfrm>
            <a:off x="1484312" y="685800"/>
            <a:ext cx="5799892" cy="1752599"/>
          </a:xfrm>
        </p:spPr>
        <p:txBody>
          <a:bodyPr/>
          <a:lstStyle/>
          <a:p>
            <a:r>
              <a:rPr kumimoji="1" lang="zh-CN" altLang="en-US" dirty="0"/>
              <a:t>程序主界面</a:t>
            </a:r>
          </a:p>
        </p:txBody>
      </p:sp>
      <p:pic>
        <p:nvPicPr>
          <p:cNvPr id="5" name="内容占位符 4">
            <a:extLst>
              <a:ext uri="{FF2B5EF4-FFF2-40B4-BE49-F238E27FC236}">
                <a16:creationId xmlns:a16="http://schemas.microsoft.com/office/drawing/2014/main" id="{908910EB-B03C-0641-BA59-9F4736F04C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88637" y="798807"/>
            <a:ext cx="2939835" cy="5226375"/>
          </a:xfrm>
        </p:spPr>
      </p:pic>
    </p:spTree>
    <p:extLst>
      <p:ext uri="{BB962C8B-B14F-4D97-AF65-F5344CB8AC3E}">
        <p14:creationId xmlns:p14="http://schemas.microsoft.com/office/powerpoint/2010/main" val="28237759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视差">
  <a:themeElements>
    <a:clrScheme name="视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视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视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TM03457496[[fn=视差]]</Template>
  <TotalTime>196</TotalTime>
  <Words>1171</Words>
  <Application>Microsoft Macintosh PowerPoint</Application>
  <PresentationFormat>宽屏</PresentationFormat>
  <Paragraphs>83</Paragraphs>
  <Slides>20</Slides>
  <Notes>13</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等线</vt:lpstr>
      <vt:lpstr>华文楷体</vt:lpstr>
      <vt:lpstr>Bahnschrift</vt:lpstr>
      <vt:lpstr>Bahnschrift Light</vt:lpstr>
      <vt:lpstr>Arial</vt:lpstr>
      <vt:lpstr>Corbel</vt:lpstr>
      <vt:lpstr>视差</vt:lpstr>
      <vt:lpstr>WiFi智能球泡灯应用场景设置</vt:lpstr>
      <vt:lpstr>硬件设计根源</vt:lpstr>
      <vt:lpstr>硬件设计特色</vt:lpstr>
      <vt:lpstr>硬件设计特色</vt:lpstr>
      <vt:lpstr>硬件设计特色</vt:lpstr>
      <vt:lpstr>硬件设计特色</vt:lpstr>
      <vt:lpstr>硬件设计特色</vt:lpstr>
      <vt:lpstr>遇到的问题</vt:lpstr>
      <vt:lpstr>程序主界面</vt:lpstr>
      <vt:lpstr>侧边栏</vt:lpstr>
      <vt:lpstr>WiFi连接</vt:lpstr>
      <vt:lpstr>小灯排序</vt:lpstr>
      <vt:lpstr>模式页面</vt:lpstr>
      <vt:lpstr>单个小灯调节</vt:lpstr>
      <vt:lpstr>时间选择器</vt:lpstr>
      <vt:lpstr>软件录制</vt:lpstr>
      <vt:lpstr>存在的问题和困难 </vt:lpstr>
      <vt:lpstr>已经解决的问题和困难 </vt:lpstr>
      <vt:lpstr>PowerPoint 演示文稿</vt:lpstr>
      <vt:lpstr>谢谢指导</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WiFi智能球泡灯应用场景设置</dc:title>
  <dc:creator>Lin, Yuechuan</dc:creator>
  <cp:lastModifiedBy>胡 秉承</cp:lastModifiedBy>
  <cp:revision>15</cp:revision>
  <dcterms:created xsi:type="dcterms:W3CDTF">2018-05-12T13:28:24Z</dcterms:created>
  <dcterms:modified xsi:type="dcterms:W3CDTF">2018-05-24T15:44:20Z</dcterms:modified>
</cp:coreProperties>
</file>